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7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99" r:id="rId15"/>
    <p:sldId id="297" r:id="rId16"/>
    <p:sldId id="268" r:id="rId17"/>
    <p:sldId id="301" r:id="rId18"/>
    <p:sldId id="290" r:id="rId19"/>
    <p:sldId id="291" r:id="rId20"/>
    <p:sldId id="295" r:id="rId21"/>
    <p:sldId id="296" r:id="rId22"/>
    <p:sldId id="292" r:id="rId23"/>
    <p:sldId id="293" r:id="rId24"/>
    <p:sldId id="294" r:id="rId25"/>
    <p:sldId id="298" r:id="rId26"/>
    <p:sldId id="270" r:id="rId27"/>
    <p:sldId id="283" r:id="rId28"/>
    <p:sldId id="287" r:id="rId29"/>
    <p:sldId id="281" r:id="rId30"/>
    <p:sldId id="286" r:id="rId31"/>
    <p:sldId id="302" r:id="rId32"/>
    <p:sldId id="265" r:id="rId33"/>
    <p:sldId id="266" r:id="rId34"/>
    <p:sldId id="264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6" autoAdjust="0"/>
    <p:restoredTop sz="83412" autoAdjust="0"/>
  </p:normalViewPr>
  <p:slideViewPr>
    <p:cSldViewPr snapToGrid="0">
      <p:cViewPr varScale="1">
        <p:scale>
          <a:sx n="95" d="100"/>
          <a:sy n="95" d="100"/>
        </p:scale>
        <p:origin x="7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4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0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7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6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0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0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8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적용하여 </a:t>
            </a:r>
            <a:r>
              <a:rPr lang="ko-KR" altLang="en-US" dirty="0" err="1"/>
              <a:t>사용중입니다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294988"/>
            <a:ext cx="11229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안정적이고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중앙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집중형인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 뒤지지 않는 기능을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OS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사용으로 타 운영체제와 비교해 안정성을 확보함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5351C-73E4-44D6-999C-0217723E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8" y="1575602"/>
            <a:ext cx="8686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378E088-17D1-4588-BB12-F280CC07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" y="1302099"/>
            <a:ext cx="10091939" cy="5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C15BF-E336-4B15-B8B6-F2A362410721}"/>
              </a:ext>
            </a:extLst>
          </p:cNvPr>
          <p:cNvSpPr txBox="1"/>
          <p:nvPr/>
        </p:nvSpPr>
        <p:spPr>
          <a:xfrm>
            <a:off x="533401" y="1634053"/>
            <a:ext cx="10439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YOLOv4-Tiny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총기류와 사람을 인식하도록 학습시키려면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gun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human detection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섞어야 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섞을 데이터셋은 다음과 같다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 Real-time gun detection in CCTV An open problem dataset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COCO Detection 2017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Guns Object Detection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05A9-7DC3-436A-99AD-71CB85D995F1}"/>
              </a:ext>
            </a:extLst>
          </p:cNvPr>
          <p:cNvSpPr txBox="1"/>
          <p:nvPr/>
        </p:nvSpPr>
        <p:spPr>
          <a:xfrm>
            <a:off x="533401" y="1634053"/>
            <a:ext cx="1043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dataset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변환해 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discrete number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0~1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변환하고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coco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convertToYolo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format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7455A-7CDB-43E5-ACD1-B8FCDAA61DA9}"/>
              </a:ext>
            </a:extLst>
          </p:cNvPr>
          <p:cNvSpPr txBox="1"/>
          <p:nvPr/>
        </p:nvSpPr>
        <p:spPr>
          <a:xfrm>
            <a:off x="577916" y="4469433"/>
            <a:ext cx="1043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학습 목적에 맞게 수정하고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8C76C-0A4E-4FEA-9888-6F597C34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4" y="2407598"/>
            <a:ext cx="3662488" cy="1966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4F84E-D93A-4587-BA9D-C1F98A29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4" y="4903194"/>
            <a:ext cx="3453979" cy="1746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BCFBC-CCA5-4FCA-AB02-D58295450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69" y="4903194"/>
            <a:ext cx="3304515" cy="17463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D2510-4AD3-48C2-BC19-6683AA17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21" y="2388568"/>
            <a:ext cx="5172435" cy="19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3F9D-AAB5-4DE7-A5E5-FF660945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63824"/>
            <a:ext cx="2722267" cy="34635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920800-338B-4AFE-8A2D-5D5AF6FD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2791"/>
              </p:ext>
            </p:extLst>
          </p:nvPr>
        </p:nvGraphicFramePr>
        <p:xfrm>
          <a:off x="3735867" y="2609920"/>
          <a:ext cx="6201954" cy="819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:a16="http://schemas.microsoft.com/office/drawing/2014/main" val="3692344928"/>
                    </a:ext>
                  </a:extLst>
                </a:gridCol>
                <a:gridCol w="5205047">
                  <a:extLst>
                    <a:ext uri="{9D8B030D-6E8A-4147-A177-3AD203B41FA5}">
                      <a16:colId xmlns:a16="http://schemas.microsoft.com/office/drawing/2014/main" val="108510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79794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디바이스로부터 이미지 데이터를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내부적으로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OpenCV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946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015F72-541E-4977-AE11-9D27C903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0960"/>
              </p:ext>
            </p:extLst>
          </p:nvPr>
        </p:nvGraphicFramePr>
        <p:xfrm>
          <a:off x="3735867" y="3741830"/>
          <a:ext cx="6201954" cy="1211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561">
                  <a:extLst>
                    <a:ext uri="{9D8B030D-6E8A-4147-A177-3AD203B41FA5}">
                      <a16:colId xmlns:a16="http://schemas.microsoft.com/office/drawing/2014/main" val="3538319286"/>
                    </a:ext>
                  </a:extLst>
                </a:gridCol>
                <a:gridCol w="5205393">
                  <a:extLst>
                    <a:ext uri="{9D8B030D-6E8A-4147-A177-3AD203B41FA5}">
                      <a16:colId xmlns:a16="http://schemas.microsoft.com/office/drawing/2014/main" val="2672901868"/>
                    </a:ext>
                  </a:extLst>
                </a:gridCol>
              </a:tblGrid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79312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0755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237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카메라에서 한 프레임을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3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FD4BED-7B16-4F5D-8FF0-C0162B43CC8C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VideoCapture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B83A5-EEC0-49EB-AF78-9BAF789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0368"/>
            <a:ext cx="2229897" cy="38829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14FC4A-BAD4-4F4F-A999-227005F4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17324"/>
              </p:ext>
            </p:extLst>
          </p:nvPr>
        </p:nvGraphicFramePr>
        <p:xfrm>
          <a:off x="3665528" y="1306390"/>
          <a:ext cx="6161760" cy="81572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314073360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3505398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VideoStreamer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H264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혹은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H265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인코딩하여 음성 데이터와 합쳐 관리 서버로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Pipeline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RTSP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프로토콜로 영상 데이터를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648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585852-E0EC-4429-BDBF-82B3E680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865"/>
              </p:ext>
            </p:extLst>
          </p:nvPr>
        </p:nvGraphicFramePr>
        <p:xfrm>
          <a:off x="3665528" y="2322784"/>
          <a:ext cx="6161760" cy="1074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059273603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2211923029"/>
                    </a:ext>
                  </a:extLst>
                </a:gridCol>
              </a:tblGrid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12220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11874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90026"/>
                  </a:ext>
                </a:extLst>
              </a:tr>
              <a:tr h="26731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7501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54C2C8-6F5D-4271-8D93-B6EBE7653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9203"/>
              </p:ext>
            </p:extLst>
          </p:nvPr>
        </p:nvGraphicFramePr>
        <p:xfrm>
          <a:off x="3665528" y="3598401"/>
          <a:ext cx="6161760" cy="107494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3774788525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1699863825"/>
                    </a:ext>
                  </a:extLst>
                </a:gridCol>
              </a:tblGrid>
              <a:tr h="2690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212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25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727391"/>
                  </a:ext>
                </a:extLst>
              </a:tr>
              <a:tr h="26736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5005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A7BFB6A-9EBE-4EC1-8F24-AEFA63A1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79509"/>
              </p:ext>
            </p:extLst>
          </p:nvPr>
        </p:nvGraphicFramePr>
        <p:xfrm>
          <a:off x="3665528" y="4867903"/>
          <a:ext cx="6161760" cy="12071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4294136324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4165353695"/>
                    </a:ext>
                  </a:extLst>
                </a:gridCol>
              </a:tblGrid>
              <a:tr h="18804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on_need_data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72971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src: Gst.Element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length: int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001730"/>
                  </a:ext>
                </a:extLst>
              </a:tr>
              <a:tr h="188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24720"/>
                  </a:ext>
                </a:extLst>
              </a:tr>
              <a:tr h="3917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파이프라인을 통해 영상 데이터를 전송하기 위해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요청시의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콜백으로써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파이프라인에 연결한다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377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B9EB9-EAAC-408E-B9F3-E4D4866212C1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VideoStreamer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1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1" y="229825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1" y="8865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1" y="15399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19" y="21933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17" y="284565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17" y="3425119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2929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598491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7" y="465687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4341DE3-4586-4349-AAC2-A42B1107FE5E}"/>
              </a:ext>
            </a:extLst>
          </p:cNvPr>
          <p:cNvSpPr txBox="1">
            <a:spLocks/>
          </p:cNvSpPr>
          <p:nvPr/>
        </p:nvSpPr>
        <p:spPr>
          <a:xfrm>
            <a:off x="5734717" y="4040997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EB3D99-1512-4007-BA22-5B1294258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70847"/>
              </p:ext>
            </p:extLst>
          </p:nvPr>
        </p:nvGraphicFramePr>
        <p:xfrm>
          <a:off x="4238283" y="2790316"/>
          <a:ext cx="7100276" cy="88310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8572344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684603798"/>
                    </a:ext>
                  </a:extLst>
                </a:gridCol>
              </a:tblGrid>
              <a:tr h="286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DetectionSender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6693"/>
                  </a:ext>
                </a:extLst>
              </a:tr>
              <a:tr h="596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관리 서버에 전송하는 역할을 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상태에 상관없이 항시 작동해야 하므로 연결이 끊어지면 일정 시간마다 연결을 재시도한다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224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06EEE7-26E2-43B0-BCBF-7FCD60D2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51119"/>
              </p:ext>
            </p:extLst>
          </p:nvPr>
        </p:nvGraphicFramePr>
        <p:xfrm>
          <a:off x="4238283" y="3916525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6AF54C-240C-440D-A50D-A991E26DD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54489"/>
              </p:ext>
            </p:extLst>
          </p:nvPr>
        </p:nvGraphicFramePr>
        <p:xfrm>
          <a:off x="4238283" y="4314092"/>
          <a:ext cx="7100276" cy="160606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658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ABB7AA-ECCC-4EF7-89B9-4DCA5F64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61576"/>
              </p:ext>
            </p:extLst>
          </p:nvPr>
        </p:nvGraphicFramePr>
        <p:xfrm>
          <a:off x="4238283" y="1324782"/>
          <a:ext cx="7100276" cy="251882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634089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551161086"/>
                    </a:ext>
                  </a:extLst>
                </a:gridCol>
              </a:tblGrid>
              <a:tr h="4015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86246"/>
                  </a:ext>
                </a:extLst>
              </a:tr>
              <a:tr h="3730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892934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964675"/>
                  </a:ext>
                </a:extLst>
              </a:tr>
              <a:tr h="13196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Camera Identification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 뒤 계속해서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데이터를 가져와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기록해 현재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가장 앞에 있는 데이터의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비교해 작거나 같으면 전송하지 않고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크다면 전송하고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업데이트한다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0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92363-123A-4F9A-BE81-0485533D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0436"/>
            <a:ext cx="2950248" cy="2705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99437-E052-4310-AE2C-EC6EF32BFEA5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ObjectDetector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2C5A60-17C8-4CE6-AB4E-0A743A28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10553"/>
              </p:ext>
            </p:extLst>
          </p:nvPr>
        </p:nvGraphicFramePr>
        <p:xfrm>
          <a:off x="4343400" y="1324782"/>
          <a:ext cx="6995159" cy="9956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90251404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1026273049"/>
                    </a:ext>
                  </a:extLst>
                </a:gridCol>
              </a:tblGrid>
              <a:tr h="2385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ObjectDetector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1109"/>
                  </a:ext>
                </a:extLst>
              </a:tr>
              <a:tr h="7570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Neural Network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결과는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함께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71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8CEA74-A01A-4B54-A121-9172D451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28664"/>
              </p:ext>
            </p:extLst>
          </p:nvPr>
        </p:nvGraphicFramePr>
        <p:xfrm>
          <a:off x="4343400" y="2693756"/>
          <a:ext cx="6995159" cy="14845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258264599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339371540"/>
                    </a:ext>
                  </a:extLst>
                </a:gridCol>
              </a:tblGrid>
              <a:tr h="29194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862149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99204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09375"/>
                  </a:ext>
                </a:extLst>
              </a:tr>
              <a:tr h="6082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한 프레임을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8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DC071-E453-4B1E-A3B7-2D7999CD3D04}"/>
              </a:ext>
            </a:extLst>
          </p:cNvPr>
          <p:cNvSpPr txBox="1"/>
          <p:nvPr/>
        </p:nvSpPr>
        <p:spPr>
          <a:xfrm>
            <a:off x="4343400" y="4532776"/>
            <a:ext cx="699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label, network configuration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미리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cv2.dnn_Net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생성한다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framebuffer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2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28DA4-D695-4E7B-B2FC-12A20A79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1258"/>
            <a:ext cx="3184868" cy="296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40177-9C67-438D-BDC2-65B87D1FC257}"/>
              </a:ext>
            </a:extLst>
          </p:cNvPr>
          <p:cNvSpPr txBox="1"/>
          <p:nvPr/>
        </p:nvSpPr>
        <p:spPr>
          <a:xfrm>
            <a:off x="533400" y="1140709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RemoteDeviceController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0DDA1C-1496-498D-AF68-5E5A5B8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99708"/>
              </p:ext>
            </p:extLst>
          </p:nvPr>
        </p:nvGraphicFramePr>
        <p:xfrm>
          <a:off x="4558324" y="1020088"/>
          <a:ext cx="7100276" cy="101787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4200891567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203034645"/>
                    </a:ext>
                  </a:extLst>
                </a:gridCol>
              </a:tblGrid>
              <a:tr h="34128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RemoteDeviceController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30036"/>
                  </a:ext>
                </a:extLst>
              </a:tr>
              <a:tr h="676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수행해 제어 데이터를 받아와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command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넣고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들어있는 명령을 하나씩 꺼내 디바이스를 제어하는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4824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15AFD9-3AAC-43C8-84E6-BFD687C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4158"/>
              </p:ext>
            </p:extLst>
          </p:nvPr>
        </p:nvGraphicFramePr>
        <p:xfrm>
          <a:off x="4558324" y="2193384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06EE0F-33F4-4285-AC22-A100CFB15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42631"/>
              </p:ext>
            </p:extLst>
          </p:nvPr>
        </p:nvGraphicFramePr>
        <p:xfrm>
          <a:off x="4558324" y="3598321"/>
          <a:ext cx="7100276" cy="128207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2953711612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108650428"/>
                    </a:ext>
                  </a:extLst>
                </a:gridCol>
              </a:tblGrid>
              <a:tr h="2812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08144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73411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691739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명령어 스트림을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전달한다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0655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143A33-9A06-4E49-BABB-D21B61D6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497"/>
              </p:ext>
            </p:extLst>
          </p:nvPr>
        </p:nvGraphicFramePr>
        <p:xfrm>
          <a:off x="4558324" y="5117003"/>
          <a:ext cx="7100276" cy="1245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B180E-F82D-4A70-94FE-B1167019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62011"/>
            <a:ext cx="3006560" cy="2190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AudioPlayer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409A17-947B-4FE9-9D9A-066612B5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330"/>
              </p:ext>
            </p:extLst>
          </p:nvPr>
        </p:nvGraphicFramePr>
        <p:xfrm>
          <a:off x="4533899" y="2183793"/>
          <a:ext cx="6804660" cy="7564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1988760088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1286029099"/>
                    </a:ext>
                  </a:extLst>
                </a:gridCol>
              </a:tblGrid>
              <a:tr h="28610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AudioPlayer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06456"/>
                  </a:ext>
                </a:extLst>
              </a:tr>
              <a:tr h="4703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서버로부터 받은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Input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재생하는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사용해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받아온다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8779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E8340-1D78-4230-B9D9-E7EE9FE5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829851"/>
              </p:ext>
            </p:extLst>
          </p:nvPr>
        </p:nvGraphicFramePr>
        <p:xfrm>
          <a:off x="4533899" y="3162802"/>
          <a:ext cx="6804660" cy="219066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389867415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08241540"/>
                    </a:ext>
                  </a:extLst>
                </a:gridCol>
              </a:tblGrid>
              <a:tr h="2741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2794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44265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9030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192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164392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32430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316693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9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C82A4-09BE-4AF9-BB55-9D3915C3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8664"/>
            <a:ext cx="3307019" cy="206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DebugRenderer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E2FF4-0563-4EDB-A385-49737291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6043"/>
              </p:ext>
            </p:extLst>
          </p:nvPr>
        </p:nvGraphicFramePr>
        <p:xfrm>
          <a:off x="4533899" y="1788580"/>
          <a:ext cx="6804660" cy="7467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3142382242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698904708"/>
                    </a:ext>
                  </a:extLst>
                </a:gridCol>
              </a:tblGrid>
              <a:tr h="2421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DebugRenderer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3831"/>
                  </a:ext>
                </a:extLst>
              </a:tr>
              <a:tr h="5045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위한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조합하여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806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184EE4-393F-42F6-9EF7-21D23DB9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166"/>
              </p:ext>
            </p:extLst>
          </p:nvPr>
        </p:nvGraphicFramePr>
        <p:xfrm>
          <a:off x="4533899" y="2818664"/>
          <a:ext cx="6804660" cy="27994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2747304877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3101580336"/>
                    </a:ext>
                  </a:extLst>
                </a:gridCol>
              </a:tblGrid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655338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image: 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box: DetectionBox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8257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50282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 ndarray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표현되어 있는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bounding box, label, confidence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2141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17645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69874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0404"/>
                  </a:ext>
                </a:extLst>
              </a:tr>
              <a:tr h="7189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렌더링을 수행하는 함수이다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시간마다 호출되며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 frontend library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pyglet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 결과를 렌더링한다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459968" cy="437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705139" y="2286977"/>
            <a:ext cx="151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 4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322314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1931231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미국이나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군부대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277621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환경의 장점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895C-BBEB-4AC0-A9B1-797491F33ACC}"/>
              </a:ext>
            </a:extLst>
          </p:cNvPr>
          <p:cNvSpPr txBox="1"/>
          <p:nvPr/>
        </p:nvSpPr>
        <p:spPr>
          <a:xfrm>
            <a:off x="708378" y="3442382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환경이 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환경에 비해 안정적임을 기술함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DCB0B-971B-4230-B209-0A67BBC03BAF}"/>
              </a:ext>
            </a:extLst>
          </p:cNvPr>
          <p:cNvSpPr txBox="1"/>
          <p:nvPr/>
        </p:nvSpPr>
        <p:spPr>
          <a:xfrm>
            <a:off x="708378" y="41001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2061-7FFF-4492-A6E1-1EC5E9762B4A}"/>
              </a:ext>
            </a:extLst>
          </p:cNvPr>
          <p:cNvSpPr txBox="1"/>
          <p:nvPr/>
        </p:nvSpPr>
        <p:spPr>
          <a:xfrm>
            <a:off x="675077" y="4722774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목적에서 기존보다 상세히 구현할 기능을 서술하고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내용을 보강하였음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9B706-FEAA-4AF7-A963-ABDD5B5486F0}"/>
              </a:ext>
            </a:extLst>
          </p:cNvPr>
          <p:cNvSpPr txBox="1"/>
          <p:nvPr/>
        </p:nvSpPr>
        <p:spPr>
          <a:xfrm>
            <a:off x="675077" y="56317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Protocol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다양성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8E6CF-B5C7-41EC-AC56-DCD4C42130DD}"/>
              </a:ext>
            </a:extLst>
          </p:cNvPr>
          <p:cNvSpPr txBox="1"/>
          <p:nvPr/>
        </p:nvSpPr>
        <p:spPr>
          <a:xfrm>
            <a:off x="675077" y="6188533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변경으로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 Control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핵심 기능이 아니게 되었음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533401" y="1942786"/>
            <a:ext cx="89581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준비물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Jetson Nano, USB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dongle, Laptop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보드를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TUKorea_Wireless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와이파이에 연결한 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설정을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입력한 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main.py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실행해 프로그램 구동을 확인한다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방법으로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laptop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에서도 프로그램을 실행해 기능이 제대로 작동함을 확인한다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90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225748"/>
            <a:ext cx="11153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및 사람을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 PTZ,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Audio Input / Output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서버로 전송하고 관리자가 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구역에 안내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방송을 할 수 있는 기능을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17848</TotalTime>
  <Words>2301</Words>
  <Application>Microsoft Office PowerPoint</Application>
  <PresentationFormat>와이드스크린</PresentationFormat>
  <Paragraphs>485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Calisto MT</vt:lpstr>
      <vt:lpstr>Wingdings 2</vt:lpstr>
      <vt:lpstr>나눔고딕</vt:lpstr>
      <vt:lpstr>맑은 고딕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구조도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데모 환경 설계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582</cp:revision>
  <dcterms:created xsi:type="dcterms:W3CDTF">2021-12-15T10:55:05Z</dcterms:created>
  <dcterms:modified xsi:type="dcterms:W3CDTF">2022-03-07T19:02:43Z</dcterms:modified>
</cp:coreProperties>
</file>